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8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927494-378C-4C1F-B96D-E4A95E23EE4C}" type="datetimeFigureOut">
              <a:rPr lang="de-DE" smtClean="0"/>
              <a:t>02.09.2025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87714D-09E5-4111-9D86-12396AA99674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06618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lienbildplatzhalt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izenplatzhalt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de-DE" altLang="de-DE" smtClean="0"/>
          </a:p>
        </p:txBody>
      </p:sp>
      <p:sp>
        <p:nvSpPr>
          <p:cNvPr id="9220" name="Foliennummernplatzhalt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7978A02F-AFFE-41F8-AA7A-BC29DACF973C}" type="slidenum">
              <a:rPr lang="de-DE" altLang="de-DE" smtClean="0"/>
              <a:pPr fontAlgn="base">
                <a:spcBef>
                  <a:spcPct val="0"/>
                </a:spcBef>
                <a:spcAft>
                  <a:spcPct val="0"/>
                </a:spcAft>
              </a:pPr>
              <a:t>1</a:t>
            </a:fld>
            <a:endParaRPr lang="de-DE" altLang="de-DE" smtClean="0"/>
          </a:p>
        </p:txBody>
      </p:sp>
    </p:spTree>
    <p:extLst>
      <p:ext uri="{BB962C8B-B14F-4D97-AF65-F5344CB8AC3E}">
        <p14:creationId xmlns:p14="http://schemas.microsoft.com/office/powerpoint/2010/main" val="13285368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2FBD-2A00-4B14-A263-F7A2DEFFA444}" type="datetimeFigureOut">
              <a:rPr lang="de-DE" smtClean="0"/>
              <a:t>02.09.2025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70D0-7065-4291-8C80-C6138A05CB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865672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2FBD-2A00-4B14-A263-F7A2DEFFA444}" type="datetimeFigureOut">
              <a:rPr lang="de-DE" smtClean="0"/>
              <a:t>02.09.2025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70D0-7065-4291-8C80-C6138A05CB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2203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2FBD-2A00-4B14-A263-F7A2DEFFA444}" type="datetimeFigureOut">
              <a:rPr lang="de-DE" smtClean="0"/>
              <a:t>02.09.2025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70D0-7065-4291-8C80-C6138A05CB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218859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2FBD-2A00-4B14-A263-F7A2DEFFA444}" type="datetimeFigureOut">
              <a:rPr lang="de-DE" smtClean="0"/>
              <a:t>02.09.2025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70D0-7065-4291-8C80-C6138A05CB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70087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2FBD-2A00-4B14-A263-F7A2DEFFA444}" type="datetimeFigureOut">
              <a:rPr lang="de-DE" smtClean="0"/>
              <a:t>02.09.2025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70D0-7065-4291-8C80-C6138A05CB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04083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2FBD-2A00-4B14-A263-F7A2DEFFA444}" type="datetimeFigureOut">
              <a:rPr lang="de-DE" smtClean="0"/>
              <a:t>02.09.2025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70D0-7065-4291-8C80-C6138A05CB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1848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2FBD-2A00-4B14-A263-F7A2DEFFA444}" type="datetimeFigureOut">
              <a:rPr lang="de-DE" smtClean="0"/>
              <a:t>02.09.2025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70D0-7065-4291-8C80-C6138A05CB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85872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2FBD-2A00-4B14-A263-F7A2DEFFA444}" type="datetimeFigureOut">
              <a:rPr lang="de-DE" smtClean="0"/>
              <a:t>02.09.2025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70D0-7065-4291-8C80-C6138A05CB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75518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2FBD-2A00-4B14-A263-F7A2DEFFA444}" type="datetimeFigureOut">
              <a:rPr lang="de-DE" smtClean="0"/>
              <a:t>02.09.2025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70D0-7065-4291-8C80-C6138A05CB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6113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2FBD-2A00-4B14-A263-F7A2DEFFA444}" type="datetimeFigureOut">
              <a:rPr lang="de-DE" smtClean="0"/>
              <a:t>02.09.2025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70D0-7065-4291-8C80-C6138A05CB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15400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 smtClean="0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62FBD-2A00-4B14-A263-F7A2DEFFA444}" type="datetimeFigureOut">
              <a:rPr lang="de-DE" smtClean="0"/>
              <a:t>02.09.2025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EA70D0-7065-4291-8C80-C6138A05CB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337469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Formatvorlagen des Textmasters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862FBD-2A00-4B14-A263-F7A2DEFFA444}" type="datetimeFigureOut">
              <a:rPr lang="de-DE" smtClean="0"/>
              <a:t>02.09.2025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EA70D0-7065-4291-8C80-C6138A05CBA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55828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194" name="Objekt 4"/>
          <p:cNvGraphicFramePr>
            <a:graphicFrameLocks noChangeAspect="1"/>
          </p:cNvGraphicFramePr>
          <p:nvPr/>
        </p:nvGraphicFramePr>
        <p:xfrm>
          <a:off x="8339139" y="-347663"/>
          <a:ext cx="2808287" cy="21463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Dokument" r:id="rId4" imgW="5746651" imgH="3505141" progId="Word.Document.12">
                  <p:embed/>
                </p:oleObj>
              </mc:Choice>
              <mc:Fallback>
                <p:oleObj name="Dokument" r:id="rId4" imgW="5746651" imgH="3505141" progId="Word.Document.12">
                  <p:embed/>
                  <p:pic>
                    <p:nvPicPr>
                      <p:cNvPr id="8194" name="Objek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39139" y="-347663"/>
                        <a:ext cx="2808287" cy="21463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feld 5"/>
          <p:cNvSpPr txBox="1"/>
          <p:nvPr/>
        </p:nvSpPr>
        <p:spPr>
          <a:xfrm>
            <a:off x="1631950" y="309563"/>
            <a:ext cx="7200900" cy="46196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de-DE" sz="2400" dirty="0"/>
              <a:t>Jahrgang 9</a:t>
            </a:r>
          </a:p>
        </p:txBody>
      </p:sp>
      <p:sp>
        <p:nvSpPr>
          <p:cNvPr id="7" name="Pfeil nach unten 6"/>
          <p:cNvSpPr/>
          <p:nvPr/>
        </p:nvSpPr>
        <p:spPr>
          <a:xfrm rot="2700000">
            <a:off x="2842420" y="910432"/>
            <a:ext cx="484187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8" name="Rechteck 7"/>
          <p:cNvSpPr/>
          <p:nvPr/>
        </p:nvSpPr>
        <p:spPr>
          <a:xfrm>
            <a:off x="1631951" y="1916114"/>
            <a:ext cx="4803775" cy="523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de-DE" sz="1400" b="1" dirty="0"/>
              <a:t>Ablegen der Prüfung zum Ersten allgemeinbildenden Abschluss (ESA)</a:t>
            </a:r>
            <a:endParaRPr lang="de-DE" sz="1400" dirty="0"/>
          </a:p>
        </p:txBody>
      </p:sp>
      <p:sp>
        <p:nvSpPr>
          <p:cNvPr id="9" name="Rechteck 8"/>
          <p:cNvSpPr/>
          <p:nvPr/>
        </p:nvSpPr>
        <p:spPr>
          <a:xfrm>
            <a:off x="1631950" y="2708276"/>
            <a:ext cx="2401888" cy="5238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b="1" dirty="0"/>
              <a:t>Prüfung nach Verpflichtung</a:t>
            </a:r>
          </a:p>
          <a:p>
            <a:pPr>
              <a:defRPr/>
            </a:pPr>
            <a:endParaRPr lang="de-DE" sz="1400" b="1" dirty="0"/>
          </a:p>
        </p:txBody>
      </p:sp>
      <p:sp>
        <p:nvSpPr>
          <p:cNvPr id="10" name="Rechteck 9"/>
          <p:cNvSpPr/>
          <p:nvPr/>
        </p:nvSpPr>
        <p:spPr>
          <a:xfrm>
            <a:off x="1631950" y="3130550"/>
            <a:ext cx="2401888" cy="20320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de-DE" sz="1400" dirty="0"/>
              <a:t>Die Klassenkonferenz kann S. zur Teilnahme an der Prüfung zum Erwerb des ESA verpflichten </a:t>
            </a:r>
            <a:r>
              <a:rPr lang="de-DE" sz="1400" dirty="0" smtClean="0"/>
              <a:t>§8(5</a:t>
            </a:r>
            <a:r>
              <a:rPr lang="de-DE" sz="1400" dirty="0"/>
              <a:t>) </a:t>
            </a:r>
            <a:r>
              <a:rPr lang="de-DE" sz="1400" dirty="0" err="1"/>
              <a:t>GemVO</a:t>
            </a:r>
            <a:r>
              <a:rPr lang="de-DE" sz="1400" dirty="0"/>
              <a:t>, wenn die Versetzung in Jg. 10 zum Ende des 1. Halbjahres Jg. 9 gefährdet erscheint </a:t>
            </a:r>
            <a:r>
              <a:rPr lang="de-DE" sz="1400" dirty="0" smtClean="0"/>
              <a:t>§7(4</a:t>
            </a:r>
            <a:r>
              <a:rPr lang="de-DE" sz="1400" dirty="0"/>
              <a:t>) </a:t>
            </a:r>
            <a:r>
              <a:rPr lang="de-DE" sz="1400" dirty="0" err="1"/>
              <a:t>GemVO</a:t>
            </a:r>
            <a:r>
              <a:rPr lang="de-DE" sz="1400" dirty="0"/>
              <a:t>.</a:t>
            </a:r>
          </a:p>
          <a:p>
            <a:pPr algn="just">
              <a:defRPr/>
            </a:pPr>
            <a:endParaRPr lang="de-DE" sz="1400" dirty="0"/>
          </a:p>
        </p:txBody>
      </p:sp>
      <p:sp>
        <p:nvSpPr>
          <p:cNvPr id="11" name="Pfeil nach unten 10"/>
          <p:cNvSpPr/>
          <p:nvPr/>
        </p:nvSpPr>
        <p:spPr>
          <a:xfrm>
            <a:off x="4948239" y="903288"/>
            <a:ext cx="484187" cy="9779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2" name="Rechteck 11"/>
          <p:cNvSpPr/>
          <p:nvPr/>
        </p:nvSpPr>
        <p:spPr>
          <a:xfrm>
            <a:off x="4079875" y="2708276"/>
            <a:ext cx="2355850" cy="3079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de-DE" sz="1400" b="1" dirty="0"/>
              <a:t>Prüfung auf Antrag</a:t>
            </a:r>
          </a:p>
        </p:txBody>
      </p:sp>
      <p:sp>
        <p:nvSpPr>
          <p:cNvPr id="13" name="Rechteck 12"/>
          <p:cNvSpPr/>
          <p:nvPr/>
        </p:nvSpPr>
        <p:spPr>
          <a:xfrm>
            <a:off x="4079875" y="3124200"/>
            <a:ext cx="2355850" cy="11699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de-DE" sz="1400" dirty="0"/>
              <a:t>S. können auf Antrag den ESA durch Teilnahme an der Prüfung erwerben.  </a:t>
            </a:r>
          </a:p>
          <a:p>
            <a:pPr algn="just">
              <a:defRPr/>
            </a:pPr>
            <a:r>
              <a:rPr lang="de-DE" sz="1400" dirty="0" smtClean="0"/>
              <a:t>§8(5</a:t>
            </a:r>
            <a:r>
              <a:rPr lang="de-DE" sz="1400" dirty="0"/>
              <a:t>) </a:t>
            </a:r>
            <a:r>
              <a:rPr lang="de-DE" sz="1400" dirty="0" err="1"/>
              <a:t>GemVO</a:t>
            </a:r>
            <a:endParaRPr lang="de-DE" sz="1400" dirty="0"/>
          </a:p>
          <a:p>
            <a:pPr algn="just">
              <a:defRPr/>
            </a:pPr>
            <a:r>
              <a:rPr lang="de-DE" sz="1400" dirty="0"/>
              <a:t>-&gt; Vordruck mit Zeugnis 1.Hj. </a:t>
            </a:r>
          </a:p>
        </p:txBody>
      </p:sp>
      <p:sp>
        <p:nvSpPr>
          <p:cNvPr id="14" name="Rechteck 13"/>
          <p:cNvSpPr/>
          <p:nvPr/>
        </p:nvSpPr>
        <p:spPr>
          <a:xfrm>
            <a:off x="1631951" y="4922839"/>
            <a:ext cx="4841875" cy="11699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de-DE" sz="1400" dirty="0"/>
              <a:t>S. steigt nach Klasse 10 auf, wenn </a:t>
            </a:r>
            <a:r>
              <a:rPr lang="de-DE" sz="1400" b="1" dirty="0"/>
              <a:t>im ESA </a:t>
            </a:r>
            <a:r>
              <a:rPr lang="de-DE" sz="1400" dirty="0"/>
              <a:t>nicht mehr als ein Fach schlechter als befriedigend*, kein Fach mit mangelhaft* oder ungenügend* beurteilt wurde  und in </a:t>
            </a:r>
            <a:r>
              <a:rPr lang="de-DE" sz="1400" dirty="0" err="1"/>
              <a:t>Deu</a:t>
            </a:r>
            <a:r>
              <a:rPr lang="de-DE" sz="1400" dirty="0"/>
              <a:t>, Mat, Eng ein mit ausreichend* benotetes Fach ausgeglichen wird (Notendurchschnitt min. 3,0*) </a:t>
            </a:r>
            <a:r>
              <a:rPr lang="de-DE" sz="1400" dirty="0" smtClean="0"/>
              <a:t>§8(5</a:t>
            </a:r>
            <a:r>
              <a:rPr lang="de-DE" sz="1400" dirty="0"/>
              <a:t>) </a:t>
            </a:r>
            <a:r>
              <a:rPr lang="de-DE" sz="1400" dirty="0" err="1"/>
              <a:t>GemVO</a:t>
            </a:r>
            <a:r>
              <a:rPr lang="de-DE" sz="1400" dirty="0"/>
              <a:t>.</a:t>
            </a:r>
          </a:p>
        </p:txBody>
      </p:sp>
      <p:sp>
        <p:nvSpPr>
          <p:cNvPr id="15" name="Pfeil nach unten 14"/>
          <p:cNvSpPr/>
          <p:nvPr/>
        </p:nvSpPr>
        <p:spPr>
          <a:xfrm>
            <a:off x="3913189" y="6037264"/>
            <a:ext cx="242887" cy="25717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6" name="Textfeld 15"/>
          <p:cNvSpPr txBox="1"/>
          <p:nvPr/>
        </p:nvSpPr>
        <p:spPr>
          <a:xfrm>
            <a:off x="1631950" y="6249988"/>
            <a:ext cx="7200900" cy="461962"/>
          </a:xfrm>
          <a:prstGeom prst="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de-DE" sz="2400" dirty="0"/>
              <a:t>Jahrgang 10</a:t>
            </a:r>
          </a:p>
        </p:txBody>
      </p:sp>
      <p:sp>
        <p:nvSpPr>
          <p:cNvPr id="17" name="Rechteck 16"/>
          <p:cNvSpPr/>
          <p:nvPr/>
        </p:nvSpPr>
        <p:spPr>
          <a:xfrm>
            <a:off x="6600826" y="1916114"/>
            <a:ext cx="2232025" cy="58578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de-DE" b="1" dirty="0"/>
              <a:t>„</a:t>
            </a:r>
            <a:r>
              <a:rPr lang="de-DE" sz="1400" b="1" dirty="0"/>
              <a:t>Überspringen“ der ESA - Prüfung</a:t>
            </a:r>
          </a:p>
        </p:txBody>
      </p:sp>
      <p:sp>
        <p:nvSpPr>
          <p:cNvPr id="18" name="Pfeil nach unten 17"/>
          <p:cNvSpPr/>
          <p:nvPr/>
        </p:nvSpPr>
        <p:spPr>
          <a:xfrm rot="18900000">
            <a:off x="6972300" y="879475"/>
            <a:ext cx="484188" cy="97948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19" name="Rechteck 18"/>
          <p:cNvSpPr/>
          <p:nvPr/>
        </p:nvSpPr>
        <p:spPr>
          <a:xfrm>
            <a:off x="6600826" y="2708276"/>
            <a:ext cx="2232025" cy="28940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de-DE" sz="1400" dirty="0"/>
              <a:t>S. wird versetzt nach Jg. 10, wenn Leistungen auf der Anforderungsebene MSA in nicht mehr als einem Fach schlechter als ausreichend** sind, kein Fach mit ungenügend** beurteilt wurde und in </a:t>
            </a:r>
            <a:r>
              <a:rPr lang="de-DE" sz="1400" dirty="0" err="1"/>
              <a:t>Deu</a:t>
            </a:r>
            <a:r>
              <a:rPr lang="de-DE" sz="1400" dirty="0"/>
              <a:t>, Mat, Eng ein mit mangelhaft** benotetes Fach ausgeglichen wird (Notendurchschnitt min. 4,0**) </a:t>
            </a:r>
            <a:r>
              <a:rPr lang="de-DE" sz="1400" dirty="0" smtClean="0"/>
              <a:t>§7(4</a:t>
            </a:r>
            <a:r>
              <a:rPr lang="de-DE" sz="1400" dirty="0"/>
              <a:t>) </a:t>
            </a:r>
            <a:r>
              <a:rPr lang="de-DE" sz="1400" dirty="0" err="1"/>
              <a:t>GemVO</a:t>
            </a:r>
            <a:endParaRPr lang="de-DE" sz="1400" dirty="0"/>
          </a:p>
        </p:txBody>
      </p:sp>
      <p:sp>
        <p:nvSpPr>
          <p:cNvPr id="20" name="Pfeil nach unten 19"/>
          <p:cNvSpPr/>
          <p:nvPr/>
        </p:nvSpPr>
        <p:spPr>
          <a:xfrm>
            <a:off x="7731125" y="5735638"/>
            <a:ext cx="242888" cy="4302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  <p:sp>
        <p:nvSpPr>
          <p:cNvPr id="21" name="Rechteck 20"/>
          <p:cNvSpPr/>
          <p:nvPr/>
        </p:nvSpPr>
        <p:spPr>
          <a:xfrm>
            <a:off x="8975725" y="1931989"/>
            <a:ext cx="1512888" cy="30797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de-DE" sz="1400" b="1" dirty="0"/>
              <a:t>Entlassung</a:t>
            </a:r>
          </a:p>
        </p:txBody>
      </p:sp>
      <p:sp>
        <p:nvSpPr>
          <p:cNvPr id="22" name="Rechteck 21"/>
          <p:cNvSpPr/>
          <p:nvPr/>
        </p:nvSpPr>
        <p:spPr>
          <a:xfrm>
            <a:off x="8988425" y="2708276"/>
            <a:ext cx="1511300" cy="31099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>
              <a:defRPr/>
            </a:pPr>
            <a:r>
              <a:rPr lang="de-DE" sz="1400" dirty="0"/>
              <a:t>S. hat zweimal erfolglos an der Prüfung zum ESA teilgenommen.</a:t>
            </a:r>
          </a:p>
          <a:p>
            <a:pPr algn="just">
              <a:defRPr/>
            </a:pPr>
            <a:endParaRPr lang="de-DE" sz="1400" dirty="0"/>
          </a:p>
          <a:p>
            <a:pPr algn="just">
              <a:defRPr/>
            </a:pPr>
            <a:r>
              <a:rPr lang="de-DE" sz="1400" dirty="0"/>
              <a:t>S. hat erfolgreich an der Prüfung zum ESA teil-genommen; die die Noten führen aber nicht zu einem Aufsteigen nach Klassenstufe </a:t>
            </a:r>
            <a:r>
              <a:rPr lang="de-DE" sz="1400"/>
              <a:t>10 </a:t>
            </a:r>
            <a:r>
              <a:rPr lang="de-DE" sz="1400" smtClean="0"/>
              <a:t>§8(5</a:t>
            </a:r>
            <a:r>
              <a:rPr lang="de-DE" sz="1400" dirty="0"/>
              <a:t>) </a:t>
            </a:r>
            <a:r>
              <a:rPr lang="de-DE" sz="1400" dirty="0" err="1"/>
              <a:t>GemVO</a:t>
            </a:r>
            <a:endParaRPr lang="de-DE" sz="1400" dirty="0"/>
          </a:p>
        </p:txBody>
      </p:sp>
      <p:sp>
        <p:nvSpPr>
          <p:cNvPr id="23" name="Pfeil nach unten 22"/>
          <p:cNvSpPr/>
          <p:nvPr/>
        </p:nvSpPr>
        <p:spPr>
          <a:xfrm rot="18900000">
            <a:off x="10023476" y="5911851"/>
            <a:ext cx="277813" cy="90646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2880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 nodeType="clickPar">
                      <p:stCondLst>
                        <p:cond delay="indefinite"/>
                      </p:stCondLst>
                      <p:childTnLst>
                        <p:par>
                          <p:cTn id="6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 nodeType="clickPar">
                      <p:stCondLst>
                        <p:cond delay="indefinite"/>
                      </p:stCondLst>
                      <p:childTnLst>
                        <p:par>
                          <p:cTn id="6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250</Words>
  <Application>Microsoft Office PowerPoint</Application>
  <PresentationFormat>Breitbild</PresentationFormat>
  <Paragraphs>17</Paragraphs>
  <Slides>1</Slides>
  <Notes>1</Notes>
  <HiddenSlides>0</HiddenSlides>
  <MMClips>0</MMClips>
  <ScaleCrop>false</ScaleCrop>
  <HeadingPairs>
    <vt:vector size="8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Eingebettete OLE-Server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Dokument</vt:lpstr>
      <vt:lpstr>PowerPoint-Präsentation</vt:lpstr>
    </vt:vector>
  </TitlesOfParts>
  <Company>by adguard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Pophal, Melanie</dc:creator>
  <cp:lastModifiedBy>Carstens, Claudia</cp:lastModifiedBy>
  <cp:revision>2</cp:revision>
  <dcterms:created xsi:type="dcterms:W3CDTF">2022-09-02T08:17:14Z</dcterms:created>
  <dcterms:modified xsi:type="dcterms:W3CDTF">2025-09-02T21:23:08Z</dcterms:modified>
</cp:coreProperties>
</file>